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31"/>
  </p:notesMasterIdLst>
  <p:sldIdLst>
    <p:sldId id="256" r:id="rId2"/>
    <p:sldId id="265" r:id="rId3"/>
    <p:sldId id="264" r:id="rId4"/>
    <p:sldId id="266" r:id="rId5"/>
    <p:sldId id="269" r:id="rId6"/>
    <p:sldId id="267" r:id="rId7"/>
    <p:sldId id="271" r:id="rId8"/>
    <p:sldId id="270" r:id="rId9"/>
    <p:sldId id="272" r:id="rId10"/>
    <p:sldId id="257" r:id="rId11"/>
    <p:sldId id="258" r:id="rId12"/>
    <p:sldId id="259" r:id="rId13"/>
    <p:sldId id="260" r:id="rId14"/>
    <p:sldId id="279" r:id="rId15"/>
    <p:sldId id="261" r:id="rId16"/>
    <p:sldId id="268" r:id="rId17"/>
    <p:sldId id="262" r:id="rId18"/>
    <p:sldId id="277" r:id="rId19"/>
    <p:sldId id="278" r:id="rId20"/>
    <p:sldId id="274" r:id="rId21"/>
    <p:sldId id="280" r:id="rId22"/>
    <p:sldId id="282" r:id="rId23"/>
    <p:sldId id="283" r:id="rId24"/>
    <p:sldId id="284" r:id="rId25"/>
    <p:sldId id="285" r:id="rId26"/>
    <p:sldId id="281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A4C94-7E54-45D6-A1D1-2D3D26225FB9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91961-29F5-4F75-97D0-2DFF9343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5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91961-29F5-4F75-97D0-2DFF9343F3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3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JM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6027" y="6130636"/>
            <a:ext cx="5453489" cy="613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-10392"/>
            <a:ext cx="9157855" cy="6868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1892" y="1475516"/>
            <a:ext cx="4095747" cy="1710559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Cover Slide Arial Bold Purple Headline 36pt.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2673" y="5966891"/>
            <a:ext cx="3617767" cy="598487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Sub-headline: Arial Regular Body Text 14pt. This is body text formatted for a cover slide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6" y="5440680"/>
            <a:ext cx="1720708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3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41349" y="2645923"/>
            <a:ext cx="3959833" cy="1595337"/>
          </a:xfrm>
        </p:spPr>
        <p:txBody>
          <a:bodyPr>
            <a:normAutofit/>
          </a:bodyPr>
          <a:lstStyle>
            <a:lvl1pPr marL="0" indent="0">
              <a:buNone/>
              <a:defRPr sz="3000" b="1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Section Divider Arial Bold Purple 30pt</a:t>
            </a:r>
          </a:p>
        </p:txBody>
      </p:sp>
    </p:spTree>
    <p:extLst>
      <p:ext uri="{BB962C8B-B14F-4D97-AF65-F5344CB8AC3E}">
        <p14:creationId xmlns:p14="http://schemas.microsoft.com/office/powerpoint/2010/main" val="108245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an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30716" y="6177516"/>
            <a:ext cx="2070836" cy="54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41349" y="2645923"/>
            <a:ext cx="3959833" cy="1595337"/>
          </a:xfrm>
        </p:spPr>
        <p:txBody>
          <a:bodyPr>
            <a:normAutofit/>
          </a:bodyPr>
          <a:lstStyle>
            <a:lvl1pPr marL="0" indent="0">
              <a:buNone/>
              <a:defRPr sz="3000" b="1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Section Divider Arial Bold Orange 30pt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525949" y="5114261"/>
            <a:ext cx="2566507" cy="712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6" y="6214408"/>
            <a:ext cx="2070836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0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30716" y="6177516"/>
            <a:ext cx="2070836" cy="54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41349" y="2645923"/>
            <a:ext cx="3959833" cy="1595337"/>
          </a:xfrm>
        </p:spPr>
        <p:txBody>
          <a:bodyPr>
            <a:normAutofit/>
          </a:bodyPr>
          <a:lstStyle>
            <a:lvl1pPr marL="0" indent="0">
              <a:buNone/>
              <a:defRPr sz="3000" b="1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Section Divider Arial Bold Orange 30pt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525949" y="5114261"/>
            <a:ext cx="2566507" cy="712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6" y="6214408"/>
            <a:ext cx="2070836" cy="41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41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"/>
            <a:ext cx="9143999" cy="685514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41349" y="2645923"/>
            <a:ext cx="3959833" cy="1595337"/>
          </a:xfrm>
        </p:spPr>
        <p:txBody>
          <a:bodyPr>
            <a:normAutofit/>
          </a:bodyPr>
          <a:lstStyle>
            <a:lvl1pPr marL="0" indent="0">
              <a:buNone/>
              <a:defRPr sz="3000" b="1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Section Divider Arial Bold Purple 30pt</a:t>
            </a:r>
          </a:p>
        </p:txBody>
      </p:sp>
    </p:spTree>
    <p:extLst>
      <p:ext uri="{BB962C8B-B14F-4D97-AF65-F5344CB8AC3E}">
        <p14:creationId xmlns:p14="http://schemas.microsoft.com/office/powerpoint/2010/main" val="77788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an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30716" y="6177516"/>
            <a:ext cx="2070836" cy="54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"/>
            <a:ext cx="9143999" cy="68551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41349" y="2645923"/>
            <a:ext cx="3959833" cy="1595337"/>
          </a:xfrm>
        </p:spPr>
        <p:txBody>
          <a:bodyPr>
            <a:normAutofit/>
          </a:bodyPr>
          <a:lstStyle>
            <a:lvl1pPr marL="0" indent="0">
              <a:buNone/>
              <a:defRPr sz="3000" b="1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Section Divider Arial Bold Orange 30pt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525949" y="5114261"/>
            <a:ext cx="2566507" cy="712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6" y="6214408"/>
            <a:ext cx="2070836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97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30716" y="6177516"/>
            <a:ext cx="2070836" cy="54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28"/>
            <a:ext cx="9143997" cy="68551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41349" y="2645923"/>
            <a:ext cx="3959833" cy="1595337"/>
          </a:xfrm>
        </p:spPr>
        <p:txBody>
          <a:bodyPr>
            <a:normAutofit/>
          </a:bodyPr>
          <a:lstStyle>
            <a:lvl1pPr marL="0" indent="0">
              <a:buNone/>
              <a:defRPr sz="3000" b="1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Section Divider Arial Bold Orange 30pt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525949" y="5114261"/>
            <a:ext cx="2566507" cy="712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6" y="6214408"/>
            <a:ext cx="2070836" cy="41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66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-3274"/>
            <a:ext cx="9196623" cy="68612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41083" y="1848474"/>
            <a:ext cx="3959833" cy="1595337"/>
          </a:xfrm>
        </p:spPr>
        <p:txBody>
          <a:bodyPr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Section Divider Arial Bold White 30pt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773479" y="3211033"/>
            <a:ext cx="16586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Arial Bold Body Text 12pt</a:t>
            </a:r>
          </a:p>
        </p:txBody>
      </p:sp>
    </p:spTree>
    <p:extLst>
      <p:ext uri="{BB962C8B-B14F-4D97-AF65-F5344CB8AC3E}">
        <p14:creationId xmlns:p14="http://schemas.microsoft.com/office/powerpoint/2010/main" val="1335847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an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" y="-3274"/>
            <a:ext cx="9196621" cy="68612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41083" y="1848474"/>
            <a:ext cx="3959833" cy="1595337"/>
          </a:xfrm>
        </p:spPr>
        <p:txBody>
          <a:bodyPr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Section Divider Arial Bold White 30pt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773479" y="3211033"/>
            <a:ext cx="16586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Arial Bold Body Text 12pt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06056" y="6188149"/>
            <a:ext cx="2105246" cy="446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6217920"/>
            <a:ext cx="2070836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3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1" y="-3274"/>
            <a:ext cx="9154632" cy="68612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41083" y="1848474"/>
            <a:ext cx="3959833" cy="1595337"/>
          </a:xfrm>
        </p:spPr>
        <p:txBody>
          <a:bodyPr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Section Divider Arial Bold White 30pt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773479" y="3211033"/>
            <a:ext cx="16586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Arial Bold Body Text 12pt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06056" y="6177516"/>
            <a:ext cx="2115879" cy="446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6217920"/>
            <a:ext cx="2070836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9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Singl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403456"/>
            <a:ext cx="8069036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>
                <a:solidFill>
                  <a:srgbClr val="693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Arial Purple Headline 30pt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622425"/>
            <a:ext cx="8069263" cy="429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Arial Regular Text 20pt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39C7F2-BEEA-4AC0-B462-2DD18A10699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39653" y="6428027"/>
            <a:ext cx="26646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675C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Muir Health --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2194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Arial Purple Headline 30pt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628650" y="1082646"/>
            <a:ext cx="7886700" cy="4688312"/>
          </a:xfrm>
          <a:noFill/>
          <a:ln>
            <a:noFill/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Regular Text 24pt</a:t>
            </a:r>
          </a:p>
          <a:p>
            <a:pPr lvl="1"/>
            <a:r>
              <a:rPr lang="en-US" dirty="0"/>
              <a:t>Arial Regular Text 20pt</a:t>
            </a:r>
          </a:p>
          <a:p>
            <a:pPr lvl="2"/>
            <a:r>
              <a:rPr lang="en-US" dirty="0"/>
              <a:t>Arial Regular Text 18pt</a:t>
            </a:r>
          </a:p>
          <a:p>
            <a:pPr lvl="3"/>
            <a:r>
              <a:rPr lang="en-US" dirty="0"/>
              <a:t>Arial Regular Text 16pt</a:t>
            </a:r>
          </a:p>
          <a:p>
            <a:pPr lvl="4"/>
            <a:r>
              <a:rPr lang="en-US" dirty="0"/>
              <a:t>Arial Regular Text 14pt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H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Arial Purple Headline 30pt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628651" y="1082646"/>
            <a:ext cx="3904438" cy="4617763"/>
          </a:xfrm>
          <a:noFill/>
          <a:ln>
            <a:noFill/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Regular Text 24pt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633224" y="1082646"/>
            <a:ext cx="3904438" cy="4617763"/>
          </a:xfrm>
          <a:noFill/>
          <a:ln>
            <a:noFill/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Regular Text 24pt</a:t>
            </a:r>
          </a:p>
        </p:txBody>
      </p:sp>
    </p:spTree>
    <p:extLst>
      <p:ext uri="{BB962C8B-B14F-4D97-AF65-F5344CB8AC3E}">
        <p14:creationId xmlns:p14="http://schemas.microsoft.com/office/powerpoint/2010/main" val="297913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Arial Purple Headline 30pt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628651" y="1082646"/>
            <a:ext cx="3505604" cy="4617763"/>
          </a:xfrm>
          <a:noFill/>
          <a:ln>
            <a:noFill/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Regular Text 24pt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357991" y="1082675"/>
            <a:ext cx="4157359" cy="46180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1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Arial Purple Headline 30pt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38928" y="1082675"/>
            <a:ext cx="3476422" cy="39951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040" y="1082675"/>
            <a:ext cx="3476422" cy="39951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09194" y="5194300"/>
            <a:ext cx="3496268" cy="42828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/>
              <a:t>Arial Regular Caption 12pt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041778" y="5194300"/>
            <a:ext cx="3496268" cy="42828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/>
              <a:t>Arial Regular Caption 12pt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7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Arial Purple Headline 30pt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09194" y="5369404"/>
            <a:ext cx="7928852" cy="42828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/>
              <a:t>Chart Notes: Arial Regular Body Text 12pt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8"/>
          </p:nvPr>
        </p:nvSpPr>
        <p:spPr>
          <a:xfrm>
            <a:off x="609600" y="1080146"/>
            <a:ext cx="7928446" cy="41052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0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41349" y="2645923"/>
            <a:ext cx="3959833" cy="1595337"/>
          </a:xfrm>
        </p:spPr>
        <p:txBody>
          <a:bodyPr>
            <a:normAutofit/>
          </a:bodyPr>
          <a:lstStyle>
            <a:lvl1pPr marL="0" indent="0">
              <a:buNone/>
              <a:defRPr sz="3000" b="1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Section Divider Arial Bold Purple 30pt</a:t>
            </a:r>
          </a:p>
        </p:txBody>
      </p:sp>
    </p:spTree>
    <p:extLst>
      <p:ext uri="{BB962C8B-B14F-4D97-AF65-F5344CB8AC3E}">
        <p14:creationId xmlns:p14="http://schemas.microsoft.com/office/powerpoint/2010/main" val="236665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an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30716" y="6177516"/>
            <a:ext cx="2070836" cy="54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41349" y="2645923"/>
            <a:ext cx="3959833" cy="1595337"/>
          </a:xfrm>
        </p:spPr>
        <p:txBody>
          <a:bodyPr>
            <a:normAutofit/>
          </a:bodyPr>
          <a:lstStyle>
            <a:lvl1pPr marL="0" indent="0">
              <a:buNone/>
              <a:defRPr sz="3000" b="1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Section Divider Arial Bold Orange 30pt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525949" y="5114261"/>
            <a:ext cx="2566507" cy="712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6" y="6214408"/>
            <a:ext cx="2070836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6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30716" y="6177516"/>
            <a:ext cx="2070836" cy="54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41349" y="2645923"/>
            <a:ext cx="3959833" cy="1595337"/>
          </a:xfrm>
        </p:spPr>
        <p:txBody>
          <a:bodyPr>
            <a:normAutofit/>
          </a:bodyPr>
          <a:lstStyle>
            <a:lvl1pPr marL="0" indent="0">
              <a:buNone/>
              <a:defRPr sz="3000" b="1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Section Divider Arial Bold Orange 30pt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525949" y="5114261"/>
            <a:ext cx="2566507" cy="712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6" y="6214408"/>
            <a:ext cx="2070836" cy="41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5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96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Arial Purple Headline 30pt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84521"/>
            <a:ext cx="7886700" cy="5092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Arial Regular Text 24pt</a:t>
            </a:r>
          </a:p>
          <a:p>
            <a:pPr lvl="1"/>
            <a:r>
              <a:rPr lang="en-US" dirty="0"/>
              <a:t>Arial Regular Text 20pt</a:t>
            </a:r>
          </a:p>
          <a:p>
            <a:pPr lvl="2"/>
            <a:r>
              <a:rPr lang="en-US" dirty="0"/>
              <a:t>Arial Regular Text 18pt</a:t>
            </a:r>
          </a:p>
          <a:p>
            <a:pPr lvl="3"/>
            <a:r>
              <a:rPr lang="en-US" dirty="0"/>
              <a:t>Arial Regular Text 16pt</a:t>
            </a:r>
          </a:p>
          <a:p>
            <a:pPr lvl="4"/>
            <a:r>
              <a:rPr lang="en-US" dirty="0"/>
              <a:t>Arial Regular Text 14pt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04544"/>
            <a:ext cx="2057400" cy="408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04544"/>
            <a:ext cx="2057400" cy="40881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4C2D-C50F-4016-87B2-5386F3AA44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468519" y="6356350"/>
            <a:ext cx="2206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proprietary and confidential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6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9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9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892" y="1475516"/>
            <a:ext cx="6102032" cy="2676354"/>
          </a:xfrm>
        </p:spPr>
        <p:txBody>
          <a:bodyPr/>
          <a:lstStyle/>
          <a:p>
            <a:r>
              <a:rPr lang="en-US" sz="4000" dirty="0"/>
              <a:t>John Muir Health</a:t>
            </a:r>
            <a:br>
              <a:rPr lang="en-US" sz="4000" dirty="0"/>
            </a:br>
            <a:r>
              <a:rPr lang="en-US" sz="4000" dirty="0"/>
              <a:t>Patient Access Services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Quality Review Process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673" y="5519351"/>
            <a:ext cx="3931176" cy="1046027"/>
          </a:xfrm>
        </p:spPr>
        <p:txBody>
          <a:bodyPr>
            <a:normAutofit/>
          </a:bodyPr>
          <a:lstStyle/>
          <a:p>
            <a:r>
              <a:rPr lang="en-US" sz="2000" dirty="0"/>
              <a:t>Rogel B. Reyes</a:t>
            </a:r>
          </a:p>
          <a:p>
            <a:r>
              <a:rPr lang="en-US" sz="2000" dirty="0"/>
              <a:t>Director, Patient Access Services</a:t>
            </a:r>
          </a:p>
        </p:txBody>
      </p:sp>
    </p:spTree>
    <p:extLst>
      <p:ext uri="{BB962C8B-B14F-4D97-AF65-F5344CB8AC3E}">
        <p14:creationId xmlns:p14="http://schemas.microsoft.com/office/powerpoint/2010/main" val="305141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Review Proposal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  <a:p>
            <a:pPr lvl="1"/>
            <a:r>
              <a:rPr lang="en-US" dirty="0"/>
              <a:t>To improve the quality of work and open communication channels between the employee and leadership team</a:t>
            </a:r>
          </a:p>
          <a:p>
            <a:r>
              <a:rPr lang="en-US" dirty="0"/>
              <a:t>Process</a:t>
            </a:r>
          </a:p>
          <a:p>
            <a:pPr lvl="1"/>
            <a:r>
              <a:rPr lang="en-US" dirty="0"/>
              <a:t>Thorough review of a random sampling of employee work to ensure set expectations are being met</a:t>
            </a:r>
          </a:p>
          <a:p>
            <a:r>
              <a:rPr lang="en-US" dirty="0"/>
              <a:t>Frequency</a:t>
            </a:r>
          </a:p>
          <a:p>
            <a:pPr lvl="1"/>
            <a:r>
              <a:rPr lang="en-US" dirty="0"/>
              <a:t>Based on the consistency of scores – Reviews will be completed weekly to every other month</a:t>
            </a:r>
          </a:p>
          <a:p>
            <a:r>
              <a:rPr lang="en-US" dirty="0"/>
              <a:t>End Result</a:t>
            </a:r>
          </a:p>
          <a:p>
            <a:pPr lvl="1"/>
            <a:r>
              <a:rPr lang="en-US" dirty="0"/>
              <a:t>Improved quality of work while opening communication channels to ensure a positive and consistent patient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1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Reviews -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Purpose:</a:t>
            </a:r>
          </a:p>
          <a:p>
            <a:pPr marL="0" indent="0">
              <a:buNone/>
            </a:pPr>
            <a:endParaRPr lang="en-US" dirty="0"/>
          </a:p>
          <a:p>
            <a:pPr marL="285750" indent="-285750"/>
            <a:r>
              <a:rPr lang="en-US" sz="2000" dirty="0"/>
              <a:t>Improve the quality of work performed by providing structured feedback to PAS staff</a:t>
            </a:r>
          </a:p>
          <a:p>
            <a:pPr marL="285750" indent="-285750"/>
            <a:r>
              <a:rPr lang="en-US" sz="2000" dirty="0"/>
              <a:t>Hold PAS staff accountable for adhering to established quality standards</a:t>
            </a:r>
          </a:p>
          <a:p>
            <a:pPr marL="285750" indent="-285750"/>
            <a:r>
              <a:rPr lang="en-US" sz="2000" dirty="0"/>
              <a:t>Identify barriers to quality performance by conducting a thorough review of the work steps</a:t>
            </a:r>
          </a:p>
          <a:p>
            <a:pPr marL="285750" indent="-285750"/>
            <a:r>
              <a:rPr lang="en-US" sz="2000" dirty="0"/>
              <a:t>Provide open communication channels for PAS staff to meet with their Supervisor and discuss any concerns </a:t>
            </a:r>
          </a:p>
          <a:p>
            <a:pPr marL="285750" indent="-285750"/>
            <a:r>
              <a:rPr lang="en-US" sz="2000" dirty="0"/>
              <a:t>Produce documentation regarding PAS staff performance; trends throughout the year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53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Reviews -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/>
              <a:t>Process:</a:t>
            </a:r>
          </a:p>
          <a:p>
            <a:pPr marL="0" indent="0">
              <a:buNone/>
            </a:pPr>
            <a:endParaRPr lang="en-US" sz="2600" dirty="0"/>
          </a:p>
          <a:p>
            <a:pPr marL="285750" indent="-285750"/>
            <a:r>
              <a:rPr lang="en-US" sz="2200" dirty="0"/>
              <a:t>Each employee will have five random accounts thoroughly reviewed by the leadership team</a:t>
            </a:r>
          </a:p>
          <a:p>
            <a:pPr marL="285750" indent="-285750"/>
            <a:r>
              <a:rPr lang="en-US" sz="2200" dirty="0"/>
              <a:t>Each review will be documented on a template designed explicitly for the expectations associated with the specific role</a:t>
            </a:r>
          </a:p>
          <a:p>
            <a:pPr marL="285750" indent="-285750"/>
            <a:r>
              <a:rPr lang="en-US" sz="2200" dirty="0"/>
              <a:t>Each performance area will be reviewed using a three point scale which will then be averaged to compile the total score for the account.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3 – Expectation met fully and/or accurately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2 – Missing one element of the performance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1 – Expectation not met and/or missing multiple elements </a:t>
            </a:r>
          </a:p>
          <a:p>
            <a:pPr marL="285750" indent="-285750"/>
            <a:r>
              <a:rPr lang="en-US" sz="2200" dirty="0"/>
              <a:t>All five accounts will be averaged to produce the review score for the employee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9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17751" y="1549657"/>
            <a:ext cx="4095747" cy="1710559"/>
          </a:xfrm>
        </p:spPr>
        <p:txBody>
          <a:bodyPr/>
          <a:lstStyle/>
          <a:p>
            <a:r>
              <a:rPr lang="en-US" dirty="0"/>
              <a:t>The Templates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913498" y="715270"/>
            <a:ext cx="4045151" cy="46475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Ambulatory                         Front Desk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Ambulatory                          Pre-Registration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Facility                                   Admitting Financial Counselor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Facility                                   Lead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Facility                                   Patient Access Representative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Facility                                   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Scheduling with </a:t>
            </a:r>
            <a:r>
              <a:rPr lang="en-US" sz="2000" dirty="0" err="1"/>
              <a:t>Schegistration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BA6E4C2D-C50F-4016-87B2-5386F3AA44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71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0" y="365126"/>
            <a:ext cx="3826119" cy="496111"/>
          </a:xfrm>
        </p:spPr>
        <p:txBody>
          <a:bodyPr>
            <a:normAutofit fontScale="90000"/>
          </a:bodyPr>
          <a:lstStyle/>
          <a:p>
            <a:r>
              <a:rPr lang="en-US" dirty="0"/>
              <a:t>Registration </a:t>
            </a:r>
            <a:br>
              <a:rPr lang="en-US" dirty="0"/>
            </a:br>
            <a:r>
              <a:rPr lang="en-US" sz="2700" dirty="0"/>
              <a:t>Quality Review Template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34461" y="250092"/>
            <a:ext cx="4228123" cy="58849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26708" y="992554"/>
            <a:ext cx="422812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7030A0"/>
              </a:buClr>
            </a:pPr>
            <a:endParaRPr lang="en-US" dirty="0"/>
          </a:p>
          <a:p>
            <a:pPr>
              <a:buClr>
                <a:srgbClr val="7030A0"/>
              </a:buClr>
            </a:pPr>
            <a:r>
              <a:rPr lang="en-US" dirty="0"/>
              <a:t>Each template will have role specific data elements to be reviewed including:</a:t>
            </a:r>
          </a:p>
          <a:p>
            <a:pPr>
              <a:buClr>
                <a:srgbClr val="7030A0"/>
              </a:buClr>
            </a:pPr>
            <a:endParaRPr lang="en-US" dirty="0"/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Demographic/General Information</a:t>
            </a:r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Guarantor Information</a:t>
            </a:r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Coverage Information</a:t>
            </a:r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Encounter Information</a:t>
            </a:r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Documents/Scanning</a:t>
            </a:r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Point-of-Service Collections</a:t>
            </a:r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HAR notes to support account activities</a:t>
            </a:r>
          </a:p>
          <a:p>
            <a:pPr>
              <a:buClr>
                <a:srgbClr val="7030A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6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Reviews - Major Account 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Major Account Deficiencies (MADs):</a:t>
            </a:r>
          </a:p>
          <a:p>
            <a:pPr marL="0" indent="0">
              <a:buNone/>
            </a:pPr>
            <a:endParaRPr lang="en-US" dirty="0"/>
          </a:p>
          <a:p>
            <a:pPr marL="342900" indent="-342900"/>
            <a:r>
              <a:rPr lang="en-US" sz="2000" dirty="0"/>
              <a:t>These MADs have been deemed to cause a fatal error in the registration such as denials, delayed/decreased payment, legal/compliancy issues</a:t>
            </a:r>
          </a:p>
          <a:p>
            <a:pPr marL="285750" indent="-285750"/>
            <a:r>
              <a:rPr lang="en-US" sz="2000" dirty="0"/>
              <a:t>Any of the 11 MADs will cause an account to automatically fail</a:t>
            </a:r>
          </a:p>
          <a:p>
            <a:pPr marL="285750" indent="-285750"/>
            <a:r>
              <a:rPr lang="en-US" sz="2000" dirty="0"/>
              <a:t>In the event a MAD is discovered during a review the total account score will be one (Not just for the performance area where the MAD is identified)</a:t>
            </a:r>
          </a:p>
          <a:p>
            <a:pPr marL="285750" indent="-285750"/>
            <a:r>
              <a:rPr lang="en-US" sz="2000" dirty="0"/>
              <a:t>The full thorough review is still completed even after identifying a MAD to identify any other performance area that may need to be addressed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8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Account Deficiencies (MAD)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Should Be Presumptive Eligibility</a:t>
            </a:r>
          </a:p>
          <a:p>
            <a:pPr lvl="0"/>
            <a:r>
              <a:rPr lang="en-US" dirty="0"/>
              <a:t>Failure to document notes/no evidence (HAR)</a:t>
            </a:r>
          </a:p>
          <a:p>
            <a:pPr lvl="0"/>
            <a:r>
              <a:rPr lang="en-US" dirty="0"/>
              <a:t>Wrong Insurance Plan</a:t>
            </a:r>
          </a:p>
          <a:p>
            <a:pPr lvl="0"/>
            <a:r>
              <a:rPr lang="en-US" dirty="0"/>
              <a:t>POS Collection (2 documented attempts and/or what is due at POS) documented in HAR</a:t>
            </a:r>
          </a:p>
          <a:p>
            <a:pPr lvl="0"/>
            <a:r>
              <a:rPr lang="en-US" dirty="0"/>
              <a:t>No ability to contact patient - No telephone number </a:t>
            </a:r>
          </a:p>
          <a:p>
            <a:pPr lvl="0"/>
            <a:r>
              <a:rPr lang="en-US" dirty="0"/>
              <a:t>No follow-up on insurance notification - By Discharge/By Inpatient Admission</a:t>
            </a:r>
          </a:p>
          <a:p>
            <a:pPr lvl="0"/>
            <a:r>
              <a:rPr lang="en-US" dirty="0"/>
              <a:t>Failure to Add Indicator(s)</a:t>
            </a:r>
          </a:p>
          <a:p>
            <a:pPr lvl="0"/>
            <a:r>
              <a:rPr lang="en-US" dirty="0"/>
              <a:t>Lack of communication regarding mismatches/No follow up on Patient Class concerns(s)/mismatch</a:t>
            </a:r>
          </a:p>
          <a:p>
            <a:pPr lvl="0"/>
            <a:r>
              <a:rPr lang="en-US" dirty="0"/>
              <a:t>Lack of completed form(s) i.e. COA, FA, Medicare(s), etc.</a:t>
            </a:r>
          </a:p>
          <a:p>
            <a:pPr lvl="0"/>
            <a:r>
              <a:rPr lang="en-US" dirty="0"/>
              <a:t>Incorrect patient data/Incorrect forms in actual patient account</a:t>
            </a:r>
          </a:p>
          <a:p>
            <a:pPr lvl="0"/>
            <a:r>
              <a:rPr lang="en-US" dirty="0"/>
              <a:t>Not identifying need for Interpreter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10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Reviews -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Frequency:</a:t>
            </a:r>
          </a:p>
          <a:p>
            <a:pPr marL="0" indent="0">
              <a:buNone/>
            </a:pPr>
            <a:endParaRPr lang="en-US" dirty="0"/>
          </a:p>
          <a:p>
            <a:pPr marL="285750" indent="-285750"/>
            <a:r>
              <a:rPr lang="en-US" sz="2000" dirty="0"/>
              <a:t>Diligently conduct QRs for each employee</a:t>
            </a:r>
          </a:p>
          <a:p>
            <a:pPr marL="285750" indent="-285750"/>
            <a:r>
              <a:rPr lang="en-US" sz="2000" dirty="0"/>
              <a:t>Utilize PAS performance documents to ensure that adequate time is being spent with staff who have the most opportunity to improve the quality of their work</a:t>
            </a:r>
          </a:p>
          <a:p>
            <a:pPr marL="285750" indent="-285750"/>
            <a:r>
              <a:rPr lang="en-US" sz="2000" dirty="0"/>
              <a:t>  </a:t>
            </a:r>
          </a:p>
          <a:p>
            <a:pPr marL="285750" indent="-285750"/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342900" indent="-342900"/>
            <a:r>
              <a:rPr lang="en-US" sz="2000" dirty="0"/>
              <a:t>Follow up to be conducted as quickly as possible after completion of the review. Same day or within 24 hours</a:t>
            </a:r>
            <a:r>
              <a:rPr lang="en-US" dirty="0"/>
              <a:t>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01651"/>
              </p:ext>
            </p:extLst>
          </p:nvPr>
        </p:nvGraphicFramePr>
        <p:xfrm>
          <a:off x="969491" y="3426802"/>
          <a:ext cx="7545859" cy="110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57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8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Performance</a:t>
                      </a:r>
                      <a:r>
                        <a:rPr lang="en-US" sz="1800" baseline="0" dirty="0"/>
                        <a:t> c</a:t>
                      </a:r>
                      <a:r>
                        <a:rPr lang="en-US" sz="1800" dirty="0"/>
                        <a:t>onsistently above</a:t>
                      </a:r>
                      <a:r>
                        <a:rPr lang="en-US" sz="1800" baseline="0" dirty="0"/>
                        <a:t> department goal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Every Other</a:t>
                      </a:r>
                      <a:r>
                        <a:rPr lang="en-US" sz="1800" baseline="0" dirty="0"/>
                        <a:t> Month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Performance</a:t>
                      </a:r>
                      <a:r>
                        <a:rPr lang="en-US" sz="1800" baseline="0" dirty="0"/>
                        <a:t> a</a:t>
                      </a:r>
                      <a:r>
                        <a:rPr lang="en-US" sz="1800" dirty="0"/>
                        <a:t>t department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Monthly (Standard)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Performance</a:t>
                      </a:r>
                      <a:r>
                        <a:rPr lang="en-US" sz="1800" baseline="0" dirty="0"/>
                        <a:t> b</a:t>
                      </a:r>
                      <a:r>
                        <a:rPr lang="en-US" sz="1800" dirty="0"/>
                        <a:t>elow department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Weekly – Bi-weekly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222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Review – Employee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1" y="2817341"/>
            <a:ext cx="3904438" cy="28830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Anita Gray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1800" dirty="0">
                <a:solidFill>
                  <a:srgbClr val="7030A0"/>
                </a:solidFill>
              </a:rPr>
              <a:t>Financial Counselor – Walnut Creek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1800" dirty="0"/>
              <a:t>“They are great! We </a:t>
            </a:r>
            <a:r>
              <a:rPr lang="en-US" sz="1800" u="sng" dirty="0"/>
              <a:t>NEED</a:t>
            </a:r>
            <a:r>
              <a:rPr lang="en-US" sz="1800" dirty="0"/>
              <a:t> them. They let you know where you are and gives you an opportunity to talk to management. What’s not to love? They are complete educational opportunities.”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33224" y="2817341"/>
            <a:ext cx="3904438" cy="28830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Jitender Kaur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1800" dirty="0">
                <a:solidFill>
                  <a:srgbClr val="7030A0"/>
                </a:solidFill>
              </a:rPr>
              <a:t>Office Clerk V</a:t>
            </a:r>
          </a:p>
          <a:p>
            <a:pPr marL="0" indent="0" algn="ctr">
              <a:buNone/>
            </a:pPr>
            <a:r>
              <a:rPr lang="en-US" sz="1800" dirty="0"/>
              <a:t>“ I think it’s a good feedback for us. They tell us about the accounts and if there are any errors. It’s a good learning tool.”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915" y="1082646"/>
            <a:ext cx="1271910" cy="1691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30" y="1082646"/>
            <a:ext cx="1225826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18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Review – Employee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1" y="2817341"/>
            <a:ext cx="3904438" cy="2883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Tamara Summers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1800" dirty="0">
                <a:solidFill>
                  <a:srgbClr val="7030A0"/>
                </a:solidFill>
              </a:rPr>
              <a:t>Supervisor – Financial Clearance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1800" dirty="0"/>
              <a:t>“QRs are wonderful. I think it’s meaningful for the staff to know real-time how they are doing.”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33224" y="2817341"/>
            <a:ext cx="3904438" cy="28830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Chelsea Bockover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1800" dirty="0">
                <a:solidFill>
                  <a:srgbClr val="7030A0"/>
                </a:solidFill>
              </a:rPr>
              <a:t>Manager – Patient Access</a:t>
            </a:r>
          </a:p>
          <a:p>
            <a:pPr marL="0" indent="0" algn="ctr">
              <a:buNone/>
            </a:pPr>
            <a:r>
              <a:rPr lang="en-US" sz="1800" dirty="0"/>
              <a:t>“They are extremely useful. It helps to make employees better at their job. It’s really not nit-picking but a way to educate staff on the way to properly register a patient. Once they make a mistake once or twice they then know how to complete a perfect registration.” </a:t>
            </a:r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915" y="1082646"/>
            <a:ext cx="1271910" cy="16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30" y="1082646"/>
            <a:ext cx="1225826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5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7030A0"/>
              </a:buClr>
              <a:defRPr/>
            </a:pPr>
            <a:r>
              <a:rPr lang="en-US" dirty="0">
                <a:latin typeface="+mj-lt"/>
                <a:cs typeface="Arial" pitchFamily="34" charset="0"/>
              </a:rPr>
              <a:t>John Muir Health Overview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7030A0"/>
              </a:buClr>
              <a:defRPr/>
            </a:pPr>
            <a:r>
              <a:rPr lang="en-US" dirty="0">
                <a:latin typeface="+mj-lt"/>
                <a:cs typeface="Arial" pitchFamily="34" charset="0"/>
              </a:rPr>
              <a:t>Organization Initiatives &amp; Revenue Cycle Background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7030A0"/>
              </a:buClr>
              <a:defRPr/>
            </a:pPr>
            <a:r>
              <a:rPr lang="en-US" dirty="0" err="1">
                <a:solidFill>
                  <a:srgbClr val="7030A0"/>
                </a:solidFill>
                <a:latin typeface="+mj-lt"/>
                <a:cs typeface="Arial" pitchFamily="34" charset="0"/>
              </a:rPr>
              <a:t>Revination</a:t>
            </a:r>
            <a:r>
              <a:rPr lang="en-US" sz="1700" baseline="60000" dirty="0" err="1">
                <a:latin typeface="+mj-lt"/>
                <a:cs typeface="Arial" pitchFamily="34" charset="0"/>
              </a:rPr>
              <a:t>TM</a:t>
            </a:r>
            <a:endParaRPr lang="en-US" dirty="0">
              <a:latin typeface="+mj-lt"/>
            </a:endParaRPr>
          </a:p>
          <a:p>
            <a:pPr>
              <a:buClr>
                <a:srgbClr val="7030A0"/>
              </a:buClr>
              <a:defRPr/>
            </a:pPr>
            <a:r>
              <a:rPr lang="en-US" dirty="0">
                <a:latin typeface="+mj-lt"/>
              </a:rPr>
              <a:t>Key Performance Indicators</a:t>
            </a:r>
          </a:p>
          <a:p>
            <a:pPr>
              <a:buClr>
                <a:srgbClr val="7030A0"/>
              </a:buClr>
              <a:defRPr/>
            </a:pPr>
            <a:r>
              <a:rPr lang="en-US" dirty="0">
                <a:latin typeface="+mj-lt"/>
              </a:rPr>
              <a:t>Quality Reviews</a:t>
            </a:r>
          </a:p>
          <a:p>
            <a:pPr lvl="1">
              <a:buClr>
                <a:srgbClr val="7030A0"/>
              </a:buClr>
              <a:defRPr/>
            </a:pPr>
            <a:r>
              <a:rPr lang="en-US" dirty="0">
                <a:latin typeface="+mj-lt"/>
              </a:rPr>
              <a:t>Purpose</a:t>
            </a:r>
          </a:p>
          <a:p>
            <a:pPr lvl="1">
              <a:buClr>
                <a:srgbClr val="7030A0"/>
              </a:buClr>
              <a:defRPr/>
            </a:pPr>
            <a:r>
              <a:rPr lang="en-US" dirty="0">
                <a:latin typeface="+mj-lt"/>
              </a:rPr>
              <a:t>Process/Expectations</a:t>
            </a:r>
          </a:p>
          <a:p>
            <a:pPr lvl="1">
              <a:buClr>
                <a:srgbClr val="7030A0"/>
              </a:buClr>
              <a:defRPr/>
            </a:pPr>
            <a:r>
              <a:rPr lang="en-US" dirty="0">
                <a:latin typeface="+mj-lt"/>
              </a:rPr>
              <a:t>Templates</a:t>
            </a:r>
          </a:p>
          <a:p>
            <a:pPr lvl="1">
              <a:buClr>
                <a:srgbClr val="7030A0"/>
              </a:buClr>
              <a:defRPr/>
            </a:pPr>
            <a:r>
              <a:rPr lang="en-US" dirty="0">
                <a:latin typeface="+mj-lt"/>
              </a:rPr>
              <a:t>Frequency</a:t>
            </a:r>
          </a:p>
          <a:p>
            <a:pPr lvl="1">
              <a:buClr>
                <a:srgbClr val="7030A0"/>
              </a:buClr>
              <a:defRPr/>
            </a:pPr>
            <a:r>
              <a:rPr lang="en-US" dirty="0">
                <a:latin typeface="+mj-lt"/>
              </a:rPr>
              <a:t>End Result</a:t>
            </a:r>
          </a:p>
          <a:p>
            <a:pPr>
              <a:buClr>
                <a:srgbClr val="7030A0"/>
              </a:buClr>
              <a:defRPr/>
            </a:pPr>
            <a:r>
              <a:rPr lang="en-US" dirty="0">
                <a:latin typeface="+mj-lt"/>
              </a:rPr>
              <a:t>Questions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39C7F2-BEEA-4AC0-B462-2DD18A10699C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8791" y="12838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9199"/>
              </a:buClr>
              <a:buSzTx/>
              <a:buFont typeface="Arial" pitchFamily="34" charset="0"/>
              <a:buChar char="•"/>
              <a:tabLst/>
              <a:defRPr sz="2400" kern="1200">
                <a:solidFill>
                  <a:srgbClr val="675C5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89199"/>
              </a:buClr>
              <a:buFont typeface="Arial" pitchFamily="34" charset="0"/>
              <a:buChar char="–"/>
              <a:defRPr sz="2000" kern="1200">
                <a:solidFill>
                  <a:srgbClr val="675C5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89199"/>
              </a:buClr>
              <a:buFont typeface="Arial" pitchFamily="34" charset="0"/>
              <a:buChar char="•"/>
              <a:defRPr sz="2000" kern="1200">
                <a:solidFill>
                  <a:srgbClr val="675C5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89199"/>
              </a:buClr>
              <a:buFont typeface="Arial" pitchFamily="34" charset="0"/>
              <a:buChar char="–"/>
              <a:defRPr sz="2000" kern="1200">
                <a:solidFill>
                  <a:srgbClr val="675C5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89199"/>
              </a:buClr>
              <a:buFont typeface="Arial" pitchFamily="34" charset="0"/>
              <a:buChar char="»"/>
              <a:defRPr sz="1800" kern="1200">
                <a:solidFill>
                  <a:srgbClr val="675C5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9199"/>
              </a:buClr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75C5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9199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75C5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11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Reviews – End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8650" y="4752267"/>
            <a:ext cx="78867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Improved the quality of work while opening communication channels between the employee and leadership team to ensure a positive and consistent patient experience.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28650" y="1350178"/>
            <a:ext cx="7886700" cy="291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25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Continuous Improvement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endParaRPr lang="en-US" sz="32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What’s was next…</a:t>
            </a:r>
            <a:endParaRPr lang="en-US" dirty="0"/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Upon roll-out and initial success optimization was the next goal.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In order to optimize we wanted to automate the manual process of account selection.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Through collaboration with IT an account randomizer was created.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24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 Randomizer – Built in Epic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Emergency Department Arrival Randomizer</a:t>
            </a:r>
          </a:p>
          <a:p>
            <a:pPr marL="0" indent="0">
              <a:buNone/>
            </a:pPr>
            <a:r>
              <a:rPr lang="en-US" sz="2000" dirty="0"/>
              <a:t>IT Analyst built a randomizer report in Epic</a:t>
            </a:r>
          </a:p>
          <a:p>
            <a:r>
              <a:rPr lang="en-US" sz="2000" dirty="0"/>
              <a:t>Pulls all ED arrivals by end-user</a:t>
            </a:r>
          </a:p>
          <a:p>
            <a:r>
              <a:rPr lang="en-US" sz="2000" dirty="0"/>
              <a:t>Timeframe can be modified</a:t>
            </a:r>
          </a:p>
          <a:p>
            <a:r>
              <a:rPr lang="en-US" sz="2000" dirty="0"/>
              <a:t>Report randomly pulls five accounts for review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Includes the data elements to be reviewed</a:t>
            </a:r>
          </a:p>
          <a:p>
            <a:pPr marL="0" indent="0">
              <a:buNone/>
            </a:pPr>
            <a:r>
              <a:rPr lang="en-US" sz="2000" dirty="0"/>
              <a:t>Results</a:t>
            </a:r>
          </a:p>
          <a:p>
            <a:r>
              <a:rPr lang="en-US" sz="2000" dirty="0"/>
              <a:t>Time Savings</a:t>
            </a:r>
          </a:p>
          <a:p>
            <a:pPr lvl="1"/>
            <a:r>
              <a:rPr lang="en-US" sz="1600" dirty="0"/>
              <a:t>Automated manual pull of accounts</a:t>
            </a:r>
          </a:p>
          <a:p>
            <a:pPr lvl="1"/>
            <a:r>
              <a:rPr lang="en-US" sz="1600" dirty="0"/>
              <a:t>Compiled the necessary data elements for review</a:t>
            </a:r>
          </a:p>
          <a:p>
            <a:r>
              <a:rPr lang="en-US" sz="2000" dirty="0"/>
              <a:t>Prevents potential to cherry picking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90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Emergency Department Arrival Randomizer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98789" y="3592346"/>
            <a:ext cx="8546420" cy="2560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05" y="1329638"/>
            <a:ext cx="6876190" cy="1695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0430" y="861237"/>
            <a:ext cx="5963139" cy="36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Emergency Department Arrival Quality Review Template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0582" y="3123945"/>
            <a:ext cx="6962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Emergency Department Arrival Quality Review Randomizer Report</a:t>
            </a:r>
          </a:p>
        </p:txBody>
      </p:sp>
    </p:spTree>
    <p:extLst>
      <p:ext uri="{BB962C8B-B14F-4D97-AF65-F5344CB8AC3E}">
        <p14:creationId xmlns:p14="http://schemas.microsoft.com/office/powerpoint/2010/main" val="1751191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 Randomizer – Dashboard Website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Admitting Financial Counselor Randomizer</a:t>
            </a:r>
          </a:p>
          <a:p>
            <a:pPr marL="0" indent="0">
              <a:buNone/>
            </a:pPr>
            <a:r>
              <a:rPr lang="en-US" sz="2000" dirty="0"/>
              <a:t>IT Analyst built a randomizer dashboard website</a:t>
            </a:r>
          </a:p>
          <a:p>
            <a:r>
              <a:rPr lang="en-US" sz="2000" dirty="0"/>
              <a:t>Pulls all admitted accounts</a:t>
            </a:r>
          </a:p>
          <a:p>
            <a:r>
              <a:rPr lang="en-US" sz="2000" dirty="0"/>
              <a:t>Timeframe can be modified</a:t>
            </a:r>
          </a:p>
          <a:p>
            <a:r>
              <a:rPr lang="en-US" sz="2000" dirty="0"/>
              <a:t>Report randomly pulls five accounts for review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Includes the data elements to be reviewed</a:t>
            </a:r>
          </a:p>
          <a:p>
            <a:pPr marL="0" indent="0">
              <a:buNone/>
            </a:pPr>
            <a:r>
              <a:rPr lang="en-US" sz="2000" dirty="0"/>
              <a:t>Results</a:t>
            </a:r>
          </a:p>
          <a:p>
            <a:r>
              <a:rPr lang="en-US" sz="2000" dirty="0"/>
              <a:t>Time Savings</a:t>
            </a:r>
          </a:p>
          <a:p>
            <a:pPr lvl="1"/>
            <a:r>
              <a:rPr lang="en-US" sz="1600" dirty="0"/>
              <a:t>Automated manual pull of accounts</a:t>
            </a:r>
          </a:p>
          <a:p>
            <a:pPr lvl="1"/>
            <a:r>
              <a:rPr lang="en-US" sz="1600" dirty="0"/>
              <a:t>Compiled the necessary data elements for review</a:t>
            </a:r>
          </a:p>
          <a:p>
            <a:r>
              <a:rPr lang="en-US" sz="2000" dirty="0"/>
              <a:t>Prevents potential to cherry picking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57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Admitting Financial Counselor Randomizer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25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39275" y="861237"/>
            <a:ext cx="5865447" cy="36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Admitting Financial Counselor Quality Review Template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86335" y="3123945"/>
            <a:ext cx="5771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Admitting Financial Counselor Randomizer Dashboard</a:t>
            </a: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4" t="17963" r="16081" b="48186"/>
          <a:stretch>
            <a:fillRect/>
          </a:stretch>
        </p:blipFill>
        <p:spPr bwMode="auto">
          <a:xfrm>
            <a:off x="1029613" y="1227015"/>
            <a:ext cx="7084769" cy="189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t="17947" r="20375" b="50447"/>
          <a:stretch>
            <a:fillRect/>
          </a:stretch>
        </p:blipFill>
        <p:spPr bwMode="auto">
          <a:xfrm>
            <a:off x="452434" y="3597147"/>
            <a:ext cx="8239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120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 Randomizer - Future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Created billing indicator 360 Registration Complete</a:t>
            </a:r>
          </a:p>
          <a:p>
            <a:r>
              <a:rPr lang="en-US" dirty="0"/>
              <a:t>Productivity tracking method</a:t>
            </a:r>
          </a:p>
          <a:p>
            <a:r>
              <a:rPr lang="en-US" dirty="0"/>
              <a:t>Represents account completion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Create randomizer report to pull in all BI 360 accounts</a:t>
            </a:r>
          </a:p>
          <a:p>
            <a:r>
              <a:rPr lang="en-US" dirty="0"/>
              <a:t>Pulls in all accounts with BI 360 by end-user</a:t>
            </a:r>
          </a:p>
          <a:p>
            <a:r>
              <a:rPr lang="en-US" dirty="0"/>
              <a:t>Timeframe can be modified </a:t>
            </a:r>
          </a:p>
          <a:p>
            <a:r>
              <a:rPr lang="en-US" dirty="0"/>
              <a:t>Report randomly pulls five accounts for review</a:t>
            </a:r>
          </a:p>
          <a:p>
            <a:r>
              <a:rPr lang="en-US" dirty="0"/>
              <a:t>Includes the data elements to be reviewed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85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30" y="365126"/>
            <a:ext cx="3826119" cy="496111"/>
          </a:xfrm>
        </p:spPr>
        <p:txBody>
          <a:bodyPr>
            <a:normAutofit fontScale="90000"/>
          </a:bodyPr>
          <a:lstStyle/>
          <a:p>
            <a:r>
              <a:rPr lang="en-US" dirty="0"/>
              <a:t>Registration Randomizer</a:t>
            </a:r>
            <a:endParaRPr lang="en-US" sz="27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34461" y="250092"/>
            <a:ext cx="4228123" cy="58849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26708" y="992554"/>
            <a:ext cx="42281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7030A0"/>
              </a:buClr>
            </a:pPr>
            <a:endParaRPr lang="en-US" dirty="0"/>
          </a:p>
          <a:p>
            <a:pPr>
              <a:buClr>
                <a:srgbClr val="7030A0"/>
              </a:buClr>
            </a:pPr>
            <a:r>
              <a:rPr lang="en-US" dirty="0"/>
              <a:t>Report will pull in each data element for review including:</a:t>
            </a:r>
          </a:p>
          <a:p>
            <a:pPr>
              <a:buClr>
                <a:srgbClr val="7030A0"/>
              </a:buClr>
            </a:pPr>
            <a:endParaRPr lang="en-US" dirty="0"/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Demographic/General Information</a:t>
            </a:r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Guarantor Information</a:t>
            </a:r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Coverage Information</a:t>
            </a:r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Encounter Information</a:t>
            </a:r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Point-of-Service Collections</a:t>
            </a:r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HAR notes to support account activities</a:t>
            </a:r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dirty="0"/>
              <a:t>With a direct link to Documents/Scanning</a:t>
            </a:r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7030A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42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28</a:t>
            </a:fld>
            <a:endParaRPr lang="en-US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8" t="23679" r="24243" b="4558"/>
          <a:stretch>
            <a:fillRect/>
          </a:stretch>
        </p:blipFill>
        <p:spPr bwMode="auto">
          <a:xfrm>
            <a:off x="190742" y="115766"/>
            <a:ext cx="8714610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843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John Muir Health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Rogel Reyes</a:t>
            </a:r>
          </a:p>
          <a:p>
            <a:pPr marL="0" indent="0">
              <a:buNone/>
            </a:pPr>
            <a:r>
              <a:rPr lang="en-US" dirty="0"/>
              <a:t>Director, Patient Access Services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rgbClr val="7030A0"/>
                </a:solidFill>
              </a:rPr>
              <a:t>rogel.reyes@johnmuirhealth.com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7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John Muir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39C7F2-BEEA-4AC0-B462-2DD18A10699C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05" y="911451"/>
            <a:ext cx="3221501" cy="1677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95" y="2807108"/>
            <a:ext cx="2002202" cy="20649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95" y="2821176"/>
            <a:ext cx="1981217" cy="2064963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082646"/>
            <a:ext cx="4075889" cy="4617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9199"/>
              </a:buClr>
              <a:buSzTx/>
              <a:buFont typeface="Arial" pitchFamily="34" charset="0"/>
              <a:buChar char="•"/>
              <a:tabLst/>
              <a:defRPr sz="2400" kern="1200">
                <a:solidFill>
                  <a:srgbClr val="675C5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89199"/>
              </a:buClr>
              <a:buFont typeface="Arial" pitchFamily="34" charset="0"/>
              <a:buChar char="–"/>
              <a:defRPr sz="2000" kern="1200">
                <a:solidFill>
                  <a:srgbClr val="675C5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89199"/>
              </a:buClr>
              <a:buFont typeface="Arial" pitchFamily="34" charset="0"/>
              <a:buChar char="•"/>
              <a:defRPr sz="2000" kern="1200">
                <a:solidFill>
                  <a:srgbClr val="675C5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89199"/>
              </a:buClr>
              <a:buFont typeface="Arial" pitchFamily="34" charset="0"/>
              <a:buChar char="–"/>
              <a:defRPr sz="2000" kern="1200">
                <a:solidFill>
                  <a:srgbClr val="675C5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89199"/>
              </a:buClr>
              <a:buFont typeface="Arial" pitchFamily="34" charset="0"/>
              <a:buChar char="»"/>
              <a:defRPr sz="1800" kern="1200">
                <a:solidFill>
                  <a:srgbClr val="675C5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Nationally recognized, not-for-profit, located in the San Francisco Bay Area</a:t>
            </a:r>
          </a:p>
          <a:p>
            <a:pPr>
              <a:buClr>
                <a:schemeClr val="tx2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6,000 employees and 1,600 volunteers</a:t>
            </a:r>
          </a:p>
          <a:p>
            <a:pPr>
              <a:buClr>
                <a:schemeClr val="tx2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1,000 primary care and specialty physicians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John Muir Medical Group (Foundation Model)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Muir Medical Group</a:t>
            </a:r>
          </a:p>
          <a:p>
            <a:pPr marL="285750"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2 hospitals (regional trauma center)</a:t>
            </a:r>
          </a:p>
          <a:p>
            <a:pPr marL="285750"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Behavioral Health Center (IP and OP)</a:t>
            </a:r>
          </a:p>
          <a:p>
            <a:pPr marL="285750"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Full-range of medical services</a:t>
            </a:r>
          </a:p>
          <a:p>
            <a:pPr marL="285750"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Recognized for clinical quality</a:t>
            </a:r>
          </a:p>
          <a:p>
            <a:pPr marL="285750"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Partnerships include: </a:t>
            </a:r>
          </a:p>
          <a:p>
            <a:pPr marL="742950" lvl="2" indent="-285750">
              <a:buClr>
                <a:schemeClr val="tx2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Stanford Children’s Hospital, </a:t>
            </a:r>
          </a:p>
          <a:p>
            <a:pPr marL="742950" lvl="2" indent="-285750">
              <a:buClr>
                <a:srgbClr val="7030A0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Tenet (San Ramon Regional MC)</a:t>
            </a:r>
          </a:p>
          <a:p>
            <a:pPr marL="742950" lvl="2" indent="-285750">
              <a:buClr>
                <a:schemeClr val="tx2"/>
              </a:buClr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UCSF (Bay Health / Canopy Health)</a:t>
            </a:r>
          </a:p>
          <a:p>
            <a:pPr marL="685800"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023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John Muir Health’s Vision 2022</a:t>
            </a:r>
            <a:br>
              <a:rPr lang="en-US" sz="3200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buClr>
                <a:srgbClr val="7030A0"/>
              </a:buClr>
            </a:pPr>
            <a:r>
              <a:rPr lang="en-US" dirty="0"/>
              <a:t>Provide our patients with a top-tier (exceptional) </a:t>
            </a:r>
            <a:r>
              <a:rPr lang="en-US" b="1" dirty="0">
                <a:solidFill>
                  <a:srgbClr val="7030A0"/>
                </a:solidFill>
              </a:rPr>
              <a:t>patient experience</a:t>
            </a:r>
            <a:r>
              <a:rPr lang="en-US" dirty="0"/>
              <a:t> and </a:t>
            </a:r>
            <a:r>
              <a:rPr lang="en-US" b="1" dirty="0">
                <a:solidFill>
                  <a:srgbClr val="7030A0"/>
                </a:solidFill>
              </a:rPr>
              <a:t>quality care </a:t>
            </a:r>
            <a:r>
              <a:rPr lang="en-US" dirty="0"/>
              <a:t>at a price they can afford</a:t>
            </a:r>
          </a:p>
          <a:p>
            <a:pPr>
              <a:buClr>
                <a:srgbClr val="7030A0"/>
              </a:buClr>
            </a:pPr>
            <a:r>
              <a:rPr lang="en-US" dirty="0"/>
              <a:t>Work as one highly skilled, </a:t>
            </a:r>
            <a:r>
              <a:rPr lang="en-US" b="1" dirty="0">
                <a:solidFill>
                  <a:srgbClr val="7030A0"/>
                </a:solidFill>
              </a:rPr>
              <a:t>collaborative team </a:t>
            </a:r>
            <a:r>
              <a:rPr lang="en-US" dirty="0"/>
              <a:t>coordinating and managing our patients’ care across our entire range of services</a:t>
            </a:r>
          </a:p>
          <a:p>
            <a:pPr>
              <a:buClr>
                <a:srgbClr val="7030A0"/>
              </a:buClr>
            </a:pPr>
            <a:r>
              <a:rPr lang="en-US" dirty="0"/>
              <a:t>Welcome partnerships and affiliations in order to grow and </a:t>
            </a:r>
            <a:r>
              <a:rPr lang="en-US" b="1" dirty="0">
                <a:solidFill>
                  <a:srgbClr val="7030A0"/>
                </a:solidFill>
              </a:rPr>
              <a:t>serve more patients</a:t>
            </a:r>
          </a:p>
          <a:p>
            <a:pPr>
              <a:buClr>
                <a:srgbClr val="7030A0"/>
              </a:buClr>
            </a:pPr>
            <a:r>
              <a:rPr lang="en-US" dirty="0"/>
              <a:t>Continue to build a </a:t>
            </a:r>
            <a:r>
              <a:rPr lang="en-US" b="1" dirty="0">
                <a:solidFill>
                  <a:srgbClr val="7030A0"/>
                </a:solidFill>
              </a:rPr>
              <a:t>culture of excellence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39C7F2-BEEA-4AC0-B462-2DD18A10699C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>
          <a:xfrm>
            <a:off x="457200" y="1649550"/>
            <a:ext cx="8229600" cy="4444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9199"/>
              </a:buClr>
              <a:buSzTx/>
              <a:buFont typeface="Arial" pitchFamily="34" charset="0"/>
              <a:buChar char="•"/>
              <a:tabLst/>
              <a:defRPr sz="2400" kern="1200">
                <a:solidFill>
                  <a:srgbClr val="675C5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89199"/>
              </a:buClr>
              <a:buFont typeface="Arial" pitchFamily="34" charset="0"/>
              <a:buChar char="–"/>
              <a:defRPr sz="2000" kern="1200">
                <a:solidFill>
                  <a:srgbClr val="675C5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89199"/>
              </a:buClr>
              <a:buFont typeface="Arial" pitchFamily="34" charset="0"/>
              <a:buChar char="•"/>
              <a:defRPr sz="2000" kern="1200">
                <a:solidFill>
                  <a:srgbClr val="675C5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89199"/>
              </a:buClr>
              <a:buFont typeface="Arial" pitchFamily="34" charset="0"/>
              <a:buChar char="–"/>
              <a:defRPr sz="2000" kern="1200">
                <a:solidFill>
                  <a:srgbClr val="675C5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89199"/>
              </a:buClr>
              <a:buFont typeface="Arial" pitchFamily="34" charset="0"/>
              <a:buChar char="»"/>
              <a:defRPr sz="1800" kern="1200">
                <a:solidFill>
                  <a:srgbClr val="675C5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030A0"/>
              </a:buClr>
              <a:buFont typeface="Wingdings" pitchFamily="2" charset="2"/>
              <a:buNone/>
            </a:pP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55" y="424695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1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Reliability Organization - HRO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l="25642" t="26656" r="49621" b="36765"/>
          <a:stretch/>
        </p:blipFill>
        <p:spPr>
          <a:xfrm>
            <a:off x="308919" y="2065647"/>
            <a:ext cx="3188043" cy="26517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39C7F2-BEEA-4AC0-B462-2DD18A10699C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96961" y="1082646"/>
            <a:ext cx="5461687" cy="46177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Derived from industries that operate under very hazardous conditions</a:t>
            </a:r>
          </a:p>
          <a:p>
            <a:r>
              <a:rPr lang="en-US" dirty="0"/>
              <a:t>Goal of achieving/maintaining superior levels of safety and performance</a:t>
            </a:r>
          </a:p>
          <a:p>
            <a:r>
              <a:rPr lang="en-US" dirty="0"/>
              <a:t>Techniques are transferrable to health care settings</a:t>
            </a:r>
          </a:p>
          <a:p>
            <a:r>
              <a:rPr lang="en-US" dirty="0"/>
              <a:t>Applying these techniques, at John Muir Health, will enable processes that help us do the right thing - each and every time</a:t>
            </a:r>
          </a:p>
        </p:txBody>
      </p:sp>
    </p:spTree>
    <p:extLst>
      <p:ext uri="{BB962C8B-B14F-4D97-AF65-F5344CB8AC3E}">
        <p14:creationId xmlns:p14="http://schemas.microsoft.com/office/powerpoint/2010/main" val="352543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Evolution of the JMH Revenue Cycle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200" b="1" dirty="0"/>
              <a:t>2010 – 2013: </a:t>
            </a:r>
            <a:r>
              <a:rPr lang="en-US" sz="2200" dirty="0"/>
              <a:t>Consolidated RCM 8→1, preparation for SBO Model.  Integrated teams for 2 Technical, Professional, Trauma Physician Billing/ED Uninsured, Home Health, Behavioral Health and Lab</a:t>
            </a:r>
          </a:p>
          <a:p>
            <a:r>
              <a:rPr lang="en-US" sz="2200" b="1" dirty="0"/>
              <a:t>2010 – 2014: </a:t>
            </a:r>
            <a:r>
              <a:rPr lang="en-US" sz="2200" dirty="0"/>
              <a:t>Implemented vendor partners front to back, including outsourcing where practical (Self Pay, Trauma Billing, Low Dollar Insurance, Workers Compensation, Charge Defense Audit, etc.)</a:t>
            </a:r>
          </a:p>
          <a:p>
            <a:r>
              <a:rPr lang="en-US" sz="2200" b="1" dirty="0"/>
              <a:t>2013 &amp; 2014:</a:t>
            </a:r>
            <a:r>
              <a:rPr lang="en-US" sz="2200" dirty="0"/>
              <a:t> Physician and Facility Big Bang Epic Go-Lives </a:t>
            </a:r>
          </a:p>
          <a:p>
            <a:r>
              <a:rPr lang="en-US" sz="2200" b="1" dirty="0"/>
              <a:t>2014 &amp; 2015:</a:t>
            </a:r>
            <a:r>
              <a:rPr lang="en-US" sz="2200" dirty="0"/>
              <a:t> Epic Stabilization; Revenue Cycle recovery  </a:t>
            </a:r>
          </a:p>
          <a:p>
            <a:r>
              <a:rPr lang="en-US" sz="2200" b="1" dirty="0"/>
              <a:t>2015 – What do we do next?: </a:t>
            </a:r>
            <a:r>
              <a:rPr lang="en-US" sz="2200" dirty="0"/>
              <a:t>We are performing well, but…</a:t>
            </a:r>
            <a:endParaRPr lang="en-US" sz="2200" b="1" dirty="0"/>
          </a:p>
          <a:p>
            <a:pPr lvl="1"/>
            <a:r>
              <a:rPr lang="en-US" sz="2200" dirty="0"/>
              <a:t>How do we become even more cost effective?  </a:t>
            </a:r>
          </a:p>
          <a:p>
            <a:pPr lvl="1"/>
            <a:r>
              <a:rPr lang="en-US" sz="2200" dirty="0"/>
              <a:t>How do we best harvest that last 1-2% of net revenue? </a:t>
            </a:r>
          </a:p>
          <a:p>
            <a:pPr lvl="1"/>
            <a:r>
              <a:rPr lang="en-US" sz="2200" dirty="0"/>
              <a:t>Do we consider more outsourcing; engage outside consulting?  </a:t>
            </a:r>
          </a:p>
          <a:p>
            <a:r>
              <a:rPr lang="en-US" sz="2200" b="1" dirty="0"/>
              <a:t>August 2015: Per Christian Pass, Chief Financial Officer……..</a:t>
            </a:r>
          </a:p>
          <a:p>
            <a:pPr lvl="1"/>
            <a:r>
              <a:rPr lang="en-US" sz="2600" i="1" dirty="0">
                <a:solidFill>
                  <a:srgbClr val="7030A0"/>
                </a:solidFill>
              </a:rPr>
              <a:t>“I want to do something very different and innovative”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39C7F2-BEEA-4AC0-B462-2DD18A10699C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8791" y="12838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9199"/>
              </a:buClr>
              <a:buSzTx/>
              <a:buFont typeface="Arial" pitchFamily="34" charset="0"/>
              <a:buChar char="•"/>
              <a:tabLst/>
              <a:defRPr sz="2400" kern="1200">
                <a:solidFill>
                  <a:srgbClr val="675C5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89199"/>
              </a:buClr>
              <a:buFont typeface="Arial" pitchFamily="34" charset="0"/>
              <a:buChar char="–"/>
              <a:defRPr sz="2000" kern="1200">
                <a:solidFill>
                  <a:srgbClr val="675C5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89199"/>
              </a:buClr>
              <a:buFont typeface="Arial" pitchFamily="34" charset="0"/>
              <a:buChar char="•"/>
              <a:defRPr sz="2000" kern="1200">
                <a:solidFill>
                  <a:srgbClr val="675C5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589199"/>
              </a:buClr>
              <a:buFont typeface="Arial" pitchFamily="34" charset="0"/>
              <a:buChar char="–"/>
              <a:defRPr sz="2000" kern="1200">
                <a:solidFill>
                  <a:srgbClr val="675C5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589199"/>
              </a:buClr>
              <a:buFont typeface="Arial" pitchFamily="34" charset="0"/>
              <a:buChar char="»"/>
              <a:defRPr sz="1800" kern="1200">
                <a:solidFill>
                  <a:srgbClr val="675C5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9199"/>
              </a:buClr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75C5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1608" y="1267737"/>
            <a:ext cx="8229600" cy="48482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4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Revenue Cycle Process Improvement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“very different and innovative” request: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Organization-wide support for implementation of a Revenue Cycle Process Improvement Program </a:t>
            </a:r>
            <a:r>
              <a:rPr lang="en-US" b="1" dirty="0"/>
              <a:t>(</a:t>
            </a:r>
            <a:r>
              <a:rPr lang="en-US" b="1" dirty="0" err="1">
                <a:solidFill>
                  <a:srgbClr val="7030A0"/>
                </a:solidFill>
              </a:rPr>
              <a:t>Revination</a:t>
            </a:r>
            <a:r>
              <a:rPr lang="en-US" sz="1800" b="1" baseline="70000" dirty="0" err="1"/>
              <a:t>TM</a:t>
            </a:r>
            <a:r>
              <a:rPr lang="en-US" b="1" dirty="0"/>
              <a:t>) </a:t>
            </a:r>
            <a:r>
              <a:rPr lang="en-US" dirty="0"/>
              <a:t>to improve net revenue, cost efficiency &amp; employee engagement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6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Revination = Revenue Cycle + Innovation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sz="quarter" idx="12"/>
          </p:nvPr>
        </p:nvSpPr>
        <p:spPr>
          <a:xfrm>
            <a:off x="628650" y="923373"/>
            <a:ext cx="7886700" cy="46883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Revination is coordinated across 5 major components</a:t>
            </a:r>
          </a:p>
          <a:p>
            <a:pPr marL="0" indent="0">
              <a:buNone/>
              <a:defRPr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Payer Yield / Denials Management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Patient Responsibility / Payments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Patient Eligibility / Advocacy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Vendor Utilization / Management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7030A0"/>
                </a:solidFill>
              </a:rPr>
              <a:t>Performance Management / Cost Savings</a:t>
            </a:r>
          </a:p>
          <a:p>
            <a:pPr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r>
              <a:rPr lang="en-US" sz="1800" dirty="0"/>
              <a:t>These programs will span various departments of the Revenue Cycle including Patient Access Services, Health Information Management, Single Business Office, Revenue Integrity and well beyond.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39C7F2-BEEA-4AC0-B462-2DD18A1069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7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Patient Access Services</a:t>
            </a:r>
            <a:br>
              <a:rPr lang="en-US" dirty="0"/>
            </a:br>
            <a:r>
              <a:rPr lang="en-US" dirty="0"/>
              <a:t>Key Performance Indicators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Days Out</a:t>
            </a:r>
          </a:p>
          <a:p>
            <a:r>
              <a:rPr lang="en-US" dirty="0"/>
              <a:t>Secured Rate</a:t>
            </a:r>
          </a:p>
          <a:p>
            <a:r>
              <a:rPr lang="en-US" dirty="0"/>
              <a:t>Call Answer Rate</a:t>
            </a:r>
          </a:p>
          <a:p>
            <a:r>
              <a:rPr lang="en-US" dirty="0"/>
              <a:t>Call Wait Time</a:t>
            </a:r>
          </a:p>
          <a:p>
            <a:r>
              <a:rPr lang="en-US" dirty="0"/>
              <a:t>Point-of-Service Collections</a:t>
            </a:r>
          </a:p>
          <a:p>
            <a:r>
              <a:rPr lang="en-US" dirty="0"/>
              <a:t>Authorization Rate</a:t>
            </a:r>
          </a:p>
          <a:p>
            <a:r>
              <a:rPr lang="en-US" dirty="0"/>
              <a:t>Registration Complete Rate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Quality Reviews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6E4C2D-C50F-4016-87B2-5386F3AA44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2296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 Purple">
  <a:themeElements>
    <a:clrScheme name="Multicolor Palette">
      <a:dk1>
        <a:sysClr val="windowText" lastClr="000000"/>
      </a:dk1>
      <a:lt1>
        <a:sysClr val="window" lastClr="FFFFFF"/>
      </a:lt1>
      <a:dk2>
        <a:srgbClr val="7E57C2"/>
      </a:dk2>
      <a:lt2>
        <a:srgbClr val="220F77"/>
      </a:lt2>
      <a:accent1>
        <a:srgbClr val="5C6BC0"/>
      </a:accent1>
      <a:accent2>
        <a:srgbClr val="26C6DA"/>
      </a:accent2>
      <a:accent3>
        <a:srgbClr val="006064"/>
      </a:accent3>
      <a:accent4>
        <a:srgbClr val="5C6BC0"/>
      </a:accent4>
      <a:accent5>
        <a:srgbClr val="FF5722"/>
      </a:accent5>
      <a:accent6>
        <a:srgbClr val="731C00"/>
      </a:accent6>
      <a:hlink>
        <a:srgbClr val="FFCA28"/>
      </a:hlink>
      <a:folHlink>
        <a:srgbClr val="C65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-Color-PowerPoint-Template-No-Photo-4 [Read-Only]" id="{7E97B7CE-2DB3-4132-8CBA-693C29599BB4}" vid="{9F93C087-257A-4BE9-B3CF-8C92307B92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PAS Quality Review 2018</Template>
  <TotalTime>1734</TotalTime>
  <Words>1634</Words>
  <Application>Microsoft Office PowerPoint</Application>
  <PresentationFormat>On-screen Show (4:3)</PresentationFormat>
  <Paragraphs>270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 New</vt:lpstr>
      <vt:lpstr>Wingdings</vt:lpstr>
      <vt:lpstr>Theme1 Purple</vt:lpstr>
      <vt:lpstr>John Muir Health Patient Access Services  Quality Review Process </vt:lpstr>
      <vt:lpstr>Agenda</vt:lpstr>
      <vt:lpstr>John Muir Health</vt:lpstr>
      <vt:lpstr>John Muir Health’s Vision 2022 </vt:lpstr>
      <vt:lpstr>High Reliability Organization - HRO</vt:lpstr>
      <vt:lpstr>Evolution of the JMH Revenue Cycle</vt:lpstr>
      <vt:lpstr>Revenue Cycle Process Improvement </vt:lpstr>
      <vt:lpstr>Revination = Revenue Cycle + Innovation </vt:lpstr>
      <vt:lpstr>Patient Access Services Key Performance Indicators </vt:lpstr>
      <vt:lpstr>Quality Review Proposal Summary</vt:lpstr>
      <vt:lpstr>Quality Reviews - Purpose</vt:lpstr>
      <vt:lpstr>Quality Reviews - Process</vt:lpstr>
      <vt:lpstr>The Templates</vt:lpstr>
      <vt:lpstr>Registration  Quality Review Template</vt:lpstr>
      <vt:lpstr>Quality Reviews - Major Account Deficiency</vt:lpstr>
      <vt:lpstr>Major Account Deficiencies (MAD) </vt:lpstr>
      <vt:lpstr>Quality Reviews - Frequency</vt:lpstr>
      <vt:lpstr>Quality Review – Employee Engagement</vt:lpstr>
      <vt:lpstr>Quality Review – Employee Engagement</vt:lpstr>
      <vt:lpstr>Quality Reviews – End Result</vt:lpstr>
      <vt:lpstr>Continuous Improvement </vt:lpstr>
      <vt:lpstr>Account Randomizer – Built in Epic </vt:lpstr>
      <vt:lpstr>Emergency Department Arrival Randomizer</vt:lpstr>
      <vt:lpstr>Account Randomizer – Dashboard Website </vt:lpstr>
      <vt:lpstr>Admitting Financial Counselor Randomizer</vt:lpstr>
      <vt:lpstr>Account Randomizer - Future State</vt:lpstr>
      <vt:lpstr>Registration Randomizer</vt:lpstr>
      <vt:lpstr>PowerPoint Presentation</vt:lpstr>
      <vt:lpstr>Contact Information</vt:lpstr>
    </vt:vector>
  </TitlesOfParts>
  <Company>John Muir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Muir Health Patient Access Services  Quality Review Process</dc:title>
  <dc:creator>Danielle Yenchik</dc:creator>
  <cp:lastModifiedBy>Lena E Watts</cp:lastModifiedBy>
  <cp:revision>31</cp:revision>
  <dcterms:created xsi:type="dcterms:W3CDTF">2018-08-16T20:44:57Z</dcterms:created>
  <dcterms:modified xsi:type="dcterms:W3CDTF">2018-08-29T05:23:27Z</dcterms:modified>
</cp:coreProperties>
</file>